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6" r:id="rId3"/>
    <p:sldId id="267" r:id="rId4"/>
    <p:sldId id="269" r:id="rId5"/>
    <p:sldId id="293" r:id="rId6"/>
    <p:sldId id="288" r:id="rId7"/>
    <p:sldId id="296" r:id="rId8"/>
    <p:sldId id="298" r:id="rId9"/>
    <p:sldId id="297" r:id="rId10"/>
    <p:sldId id="303" r:id="rId11"/>
    <p:sldId id="299" r:id="rId12"/>
    <p:sldId id="300" r:id="rId13"/>
    <p:sldId id="294" r:id="rId14"/>
    <p:sldId id="295" r:id="rId15"/>
    <p:sldId id="304" r:id="rId16"/>
    <p:sldId id="305" r:id="rId17"/>
    <p:sldId id="306" r:id="rId18"/>
    <p:sldId id="273" r:id="rId19"/>
    <p:sldId id="274" r:id="rId20"/>
  </p:sldIdLst>
  <p:sldSz cx="12192000" cy="6858000"/>
  <p:notesSz cx="6858000" cy="9144000"/>
  <p:embeddedFontLst>
    <p:embeddedFont>
      <p:font typeface="Angsana New" panose="020B0600000101010101" charset="-34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99FF"/>
    <a:srgbClr val="FFCC99"/>
    <a:srgbClr val="FF9999"/>
    <a:srgbClr val="9853A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766FE6-7668-4743-8D92-7FC12586C6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BCE5E7-5CDF-40E2-85D7-89DD0E22C7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635D-214F-4888-8D42-214AE894BA5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E5ABB4-AB4F-4324-A553-70C63A8971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DFFEE0-70CA-4091-9885-555EF0DC7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26EB9-E66D-428A-92D7-37008C388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1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0F5EC-107F-4D5C-8F3F-A112FFAACFE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425DD-68A4-419C-98D5-A621CED05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8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3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7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3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33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425DD-68A4-419C-98D5-A621CED050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9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ED3BD-CB58-44A7-844B-37D99A7D5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B6F78-D001-4548-9207-546DBD9DE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BEEA2-65BE-4ED2-92ED-0A71AB77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C8BAE-9EE9-41BE-A4DB-49AEAB1B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82604-AE97-4DAA-BAA0-0E370432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7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C43DB-35D0-452C-8547-5557B7DE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1A3BE-1715-4FB1-BA72-B6206B9E0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920CC-32F2-4AEA-BB1A-B0AA32C9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17D8A-432B-480E-8676-4D8B9639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103A6-F588-4B65-B602-77BD152D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89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6F6644-DED8-4BFE-B557-5E9BF9358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37D42-2181-4DEF-BB78-463F68671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8F4E0-BB94-4667-B950-E1DDF234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A5D0-4E98-4C56-8FA0-F025CBA6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C320A-898C-4824-AD04-57517873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1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A4D07-7078-43AB-B46A-05BCF828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EE8E4-CF22-4638-BACF-1FD8048F2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84D77-CB23-49C8-AFF8-0EF51907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1AD01-CBAB-45BD-A078-8018ABB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71768-3A92-47BA-8617-B2110D62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9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0B3D-9660-4031-A1EF-DFAC1662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69B297-24DF-4CB8-B02E-18C09534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D8F5B-3990-4D1B-8B71-550B8A57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6723E-268C-4D99-AEF1-CA9181FA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4B42F-6F4E-475E-871C-F8629EC7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7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7B86F-750F-4D67-998D-D9FF0CB9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35384-FFA6-42B5-9416-322789808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E0E509-19B7-4244-A6CF-6E15325AC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F1C75-CC7D-40B8-BC0A-3C9A108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BC9BA-919F-4D78-AAE6-CFD7721F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34D14-2C3C-4A45-94ED-DA4F3A36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47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B121F-784E-423A-9D5C-FEFE7500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3DD10-3099-4175-BBC6-2E8CCF517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70EF5-C255-49C0-A68C-0E2D54C6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7C99CE-854F-4BD4-9119-305DEB92D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33FEE6-B115-4CD7-849A-A3B538AB5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F621F8-B429-4010-B456-CA643BE9C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65C8A1-3BB9-4CFF-AA1E-102F283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69023A-54F2-46D3-BD74-8BAEE58A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2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7264D-9C6C-4483-B5A8-E74CC26C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1E0406-FDC7-493B-9B45-0BF74770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EE8654-161C-4478-BBA1-AE02F4F8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D763D-388D-4F13-8AE0-B2CC3BDA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7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4DCE94-459C-4599-B12B-F8A970E9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78239F-AFC8-4680-B08C-45948CE3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3A2CB-E7A9-4664-ADFD-726F29CA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8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1F332-A198-4A68-8916-5FD3BA2F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D6C12-38A7-481D-BB16-23E37AEB9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EA047-4447-4215-9636-07F25293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1BC64-02C9-4F6A-810C-4452D2ED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76F10-237C-4F5C-813D-CBC1421D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355769-6081-4445-898B-3704004B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4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B6A5-4F6F-400D-A374-33E2B941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B9FA1A-4D59-4DC6-B33D-8B9DC22BA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BB75F-6CDB-4A61-9848-85E264EF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67D64-7C1F-4790-AD97-2C52D7F4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F52A6-1208-42E0-87D2-6B143B5E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450ABB-1CA5-4DCF-A2E5-02A742E4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8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921037-FFC4-41F3-AB55-F7F05C91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2338D4-5BA0-42A3-9C56-CEDFD296E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EB433-DAA1-46AC-9EE9-10C51C14B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86A58-0F1D-4DDC-943E-C27CA88CE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4C2B1-A163-421F-A9F9-D7704939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3B759-C35B-4EAB-87FA-5CF74C524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1E1DA-F7BA-4CEA-A411-11B7DF5AE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0118"/>
            <a:ext cx="9144000" cy="84848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ngsana New" panose="02020603050405020304" pitchFamily="18" charset="-34"/>
                <a:cs typeface="Angsana New" panose="02020603050405020304" pitchFamily="18" charset="-34"/>
              </a:rPr>
              <a:t>Poisson</a:t>
            </a:r>
            <a:r>
              <a:rPr lang="ko-KR" altLang="en-US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altLang="ko-KR" dirty="0">
                <a:latin typeface="Angsana New" panose="020B0502040204020203" pitchFamily="18" charset="-34"/>
                <a:cs typeface="Angsana New" panose="020B0502040204020203" pitchFamily="18" charset="-34"/>
              </a:rPr>
              <a:t>Matting</a:t>
            </a:r>
            <a:endParaRPr lang="ko-KR" altLang="en-US" dirty="0">
              <a:latin typeface="Angsana New" panose="020B0502040204020203" pitchFamily="18" charset="-34"/>
              <a:cs typeface="Angsana New" panose="020B0502040204020203" pitchFamily="18" charset="-34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414B10-78E1-45CF-B9BD-B58F7F7AF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241" y="2702102"/>
            <a:ext cx="9759518" cy="106317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Jian Sun1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Jiaya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Jia2∗  Chi-Keung Tang2  Heung-Yeung Shum1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1Microsoft Research Asia  2Hong Kong University of Science and Technology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0A0D69-D6B6-444F-9DBB-C4AADD95A84F}"/>
              </a:ext>
            </a:extLst>
          </p:cNvPr>
          <p:cNvSpPr/>
          <p:nvPr/>
        </p:nvSpPr>
        <p:spPr>
          <a:xfrm>
            <a:off x="3061316" y="3765279"/>
            <a:ext cx="6069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ACM Transactions on Graphics (TOG) Volume 23 Issue 3, August 2004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Pages 315-321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2533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198" y="1150135"/>
            <a:ext cx="1089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Discrete Poisson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32387" y="2031288"/>
                <a:ext cx="4388042" cy="131850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87" y="2031288"/>
                <a:ext cx="4388042" cy="131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552912"/>
                  </p:ext>
                </p:extLst>
              </p:nvPr>
            </p:nvGraphicFramePr>
            <p:xfrm>
              <a:off x="6493118" y="2198341"/>
              <a:ext cx="3302978" cy="30597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1854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2000" dirty="0" smtClean="0">
                                    <a:solidFill>
                                      <a:srgbClr val="FF0000"/>
                                    </a:solidFill>
                                  </a:rPr>
                                  <m:t>∗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2000" dirty="0" smtClean="0">
                                    <a:solidFill>
                                      <a:srgbClr val="FF0000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R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552912"/>
                  </p:ext>
                </p:extLst>
              </p:nvPr>
            </p:nvGraphicFramePr>
            <p:xfrm>
              <a:off x="6493118" y="2198341"/>
              <a:ext cx="3302978" cy="30597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1854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71854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718" t="-206944" r="-301282" b="-4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597" t="-311268" r="-406494" b="-3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718" t="-311268" r="-301282" b="-3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3896" t="-311268" r="-205195" b="-3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718" t="-405556" r="-301282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37104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32387" y="3745495"/>
                <a:ext cx="42291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Angsana New" panose="020B0600000101010101" charset="-34"/>
                    <a:cs typeface="Angsana New" panose="020B0600000101010101" charset="-34"/>
                  </a:rPr>
                  <a:t> </a:t>
                </a:r>
                <a:r>
                  <a:rPr lang="en-US" altLang="ko-KR" sz="2000" dirty="0">
                    <a:latin typeface="Angsana New" panose="020B0600000101010101" charset="-34"/>
                    <a:cs typeface="Angsana New" panose="020B0600000101010101" charset="-34"/>
                  </a:rPr>
                  <a:t>: the set of its </a:t>
                </a:r>
                <a:r>
                  <a:rPr lang="en-US" altLang="ko-KR" sz="2000" dirty="0" smtClean="0">
                    <a:latin typeface="Angsana New" panose="020B0600000101010101" charset="-34"/>
                    <a:cs typeface="Angsana New" panose="020B0600000101010101" charset="-34"/>
                  </a:rPr>
                  <a:t>8-connected neighbors</a:t>
                </a:r>
              </a:p>
              <a:p>
                <a:endParaRPr lang="ko-KR" altLang="en-US" sz="2000" dirty="0"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87" y="3745495"/>
                <a:ext cx="4229100" cy="707886"/>
              </a:xfrm>
              <a:prstGeom prst="rect">
                <a:avLst/>
              </a:prstGeom>
              <a:blipFill>
                <a:blip r:embed="rId5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/>
          <p:cNvSpPr/>
          <p:nvPr/>
        </p:nvSpPr>
        <p:spPr>
          <a:xfrm>
            <a:off x="7445618" y="3076175"/>
            <a:ext cx="395655" cy="44066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</p:cNvCxnSpPr>
          <p:nvPr/>
        </p:nvCxnSpPr>
        <p:spPr>
          <a:xfrm flipV="1">
            <a:off x="7643446" y="1971161"/>
            <a:ext cx="48358" cy="110501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071946" y="1498998"/>
                <a:ext cx="1538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Angsana New" panose="020B0600000101010101" charset="-34"/>
                    <a:cs typeface="Angsana New" panose="020B0600000101010101" charset="-34"/>
                  </a:rPr>
                  <a:t>Boundary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sz="2400" dirty="0" smtClean="0">
                    <a:latin typeface="Angsana New" panose="020B0600000101010101" charset="-34"/>
                    <a:cs typeface="Angsana New" panose="020B0600000101010101" charset="-34"/>
                  </a:rPr>
                  <a:t>)</a:t>
                </a:r>
                <a:endParaRPr lang="ko-KR" altLang="en-US" sz="2400" dirty="0"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46" y="1498998"/>
                <a:ext cx="1538654" cy="461665"/>
              </a:xfrm>
              <a:prstGeom prst="rect">
                <a:avLst/>
              </a:prstGeom>
              <a:blipFill>
                <a:blip r:embed="rId6"/>
                <a:stretch>
                  <a:fillRect l="-5929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9901604" y="4621650"/>
            <a:ext cx="2143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x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: Definitely background</a:t>
            </a:r>
          </a:p>
          <a:p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o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: Definitely foreground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32387" y="4243580"/>
            <a:ext cx="378069" cy="378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610456" y="4221540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: the set of q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32387" y="5503281"/>
                <a:ext cx="5586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u="sng" dirty="0" smtClean="0">
                    <a:latin typeface="Angsana New" panose="020B0600000101010101" charset="-34"/>
                    <a:cs typeface="Angsana New" panose="020B0600000101010101" charset="-34"/>
                  </a:rPr>
                  <a:t>Calculate iteratively the value of </a:t>
                </a:r>
                <a14:m>
                  <m:oMath xmlns:m="http://schemas.openxmlformats.org/officeDocument/2006/math">
                    <m:r>
                      <a:rPr lang="en-US" altLang="ko-KR" sz="2000" b="0" i="1" u="sng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400" u="sng" dirty="0" smtClean="0">
                    <a:latin typeface="Angsana New" panose="020B0600000101010101" charset="-34"/>
                    <a:cs typeface="Angsana New" panose="020B0600000101010101" charset="-34"/>
                  </a:rPr>
                  <a:t> </a:t>
                </a:r>
                <a:r>
                  <a:rPr lang="en-US" altLang="ko-KR" sz="2400" u="sng" dirty="0" smtClean="0">
                    <a:latin typeface="Angsana New" panose="020B0600000101010101" charset="-34"/>
                    <a:cs typeface="Angsana New" panose="020B0600000101010101" charset="-34"/>
                  </a:rPr>
                  <a:t>until the difference is so small</a:t>
                </a:r>
                <a:endParaRPr lang="ko-KR" altLang="en-US" sz="2400" u="sng" dirty="0"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87" y="5503281"/>
                <a:ext cx="5586529" cy="461665"/>
              </a:xfrm>
              <a:prstGeom prst="rect">
                <a:avLst/>
              </a:prstGeom>
              <a:blipFill>
                <a:blip r:embed="rId7"/>
                <a:stretch>
                  <a:fillRect l="-163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8" y="1150135"/>
            <a:ext cx="1089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4. F and B refinement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F9BE8E-A843-4EFA-B581-06D236344243}"/>
                  </a:ext>
                </a:extLst>
              </p:cNvPr>
              <p:cNvSpPr txBox="1"/>
              <p:nvPr/>
            </p:nvSpPr>
            <p:spPr>
              <a:xfrm>
                <a:off x="536331" y="2111519"/>
                <a:ext cx="3786554" cy="692754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&gt;0.95,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&lt;0.05,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F9BE8E-A843-4EFA-B581-06D236344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1" y="2111519"/>
                <a:ext cx="3786554" cy="692754"/>
              </a:xfrm>
              <a:prstGeom prst="rect">
                <a:avLst/>
              </a:prstGeom>
              <a:blipFill>
                <a:blip r:embed="rId3"/>
                <a:stretch>
                  <a:fillRect b="-4310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645270" y="1290354"/>
            <a:ext cx="6840415" cy="50167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;</a:t>
            </a:r>
          </a:p>
          <a:p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(1&gt; alpha1.at&lt;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float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x)&amp;&amp;alpha1.at&lt;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float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&gt; 0.95)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for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auto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&amp;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: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neighbour_pixels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NB_pixel.p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== 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Point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(x, y))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= img.at&lt;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-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NB_pixel.F_pixel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; 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(dot(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 &lt; 0.0001)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	trimap.at&lt;</a:t>
            </a:r>
            <a:r>
              <a:rPr lang="en-US" altLang="ko-KR" sz="2000" dirty="0" err="1" smtClean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uchar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= </a:t>
            </a:r>
            <a:r>
              <a:rPr lang="en-US" altLang="ko-KR" sz="2000" dirty="0">
                <a:solidFill>
                  <a:srgbClr val="FF0000"/>
                </a:solidFill>
                <a:latin typeface="Angsana New" panose="020B0600000101010101" charset="-34"/>
                <a:cs typeface="Angsana New" panose="020B0600000101010101" charset="-34"/>
              </a:rPr>
              <a:t>WHITE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;}</a:t>
            </a:r>
            <a:endParaRPr lang="en-US" altLang="ko-KR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break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;}}}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(0 &lt; alpha1.at&lt;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float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&amp;&amp; alpha1.at&lt;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float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x)&lt; 0.05)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for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auto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&amp;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: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neighbour_pixels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NB_pixel.p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== 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Point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(x, y))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= img.at&lt;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-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NB_pixel.B_pixel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(dot(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second_con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 &lt; 0.0001)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	trimap.at&lt;</a:t>
            </a:r>
            <a:r>
              <a:rPr lang="en-US" altLang="ko-KR" sz="2000" dirty="0" err="1" smtClean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uchar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&gt;(y, x) = </a:t>
            </a:r>
            <a:r>
              <a:rPr lang="en-US" altLang="ko-KR" sz="2000" dirty="0">
                <a:solidFill>
                  <a:srgbClr val="FF0000"/>
                </a:solidFill>
                <a:latin typeface="Angsana New" panose="020B0600000101010101" charset="-34"/>
                <a:cs typeface="Angsana New" panose="020B0600000101010101" charset="-34"/>
              </a:rPr>
              <a:t>BLACK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;}</a:t>
            </a:r>
            <a:endParaRPr lang="en-US" altLang="ko-KR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break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;}}}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0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8" y="1150135"/>
            <a:ext cx="1089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5.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Iterative optimization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013" y="2038399"/>
            <a:ext cx="5310554" cy="317009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Mat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alpha;</a:t>
            </a:r>
          </a:p>
          <a:p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trimap.convertTo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(alpha, CV_32F, 1 / 255.f); 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//from 0 to 1</a:t>
            </a:r>
          </a:p>
          <a:p>
            <a:r>
              <a:rPr lang="en-US" altLang="ko-KR" sz="2000" dirty="0" err="1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int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result;</a:t>
            </a:r>
          </a:p>
          <a:p>
            <a:r>
              <a:rPr lang="nn-NO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for</a:t>
            </a:r>
            <a:r>
              <a:rPr lang="nn-NO" altLang="ko-KR" sz="2000" dirty="0">
                <a:latin typeface="Angsana New" panose="020B0600000101010101" charset="-34"/>
                <a:cs typeface="Angsana New" panose="020B0600000101010101" charset="-34"/>
              </a:rPr>
              <a:t> (int i = 0; i &lt; 50; i++)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result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=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Iterative_opti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trimap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img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alpha);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(result == 1) 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break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;</a:t>
            </a:r>
          </a:p>
          <a:p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imshow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>
                <a:solidFill>
                  <a:schemeClr val="accent2"/>
                </a:solidFill>
                <a:latin typeface="Angsana New" panose="020B0600000101010101" charset="-34"/>
                <a:cs typeface="Angsana New" panose="020B0600000101010101" charset="-34"/>
              </a:rPr>
              <a:t>"Alpha"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alpha);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waitKey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(10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);</a:t>
            </a:r>
          </a:p>
          <a:p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}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16967" y="2312756"/>
                <a:ext cx="516694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altLang="ko-KR" sz="2800" dirty="0" smtClean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US" altLang="ko-KR" sz="2800" dirty="0" smtClean="0">
                  <a:solidFill>
                    <a:schemeClr val="tx1"/>
                  </a:solidFill>
                  <a:latin typeface="Angsana New" panose="020B0600000101010101" charset="-34"/>
                  <a:cs typeface="Angsana New" panose="020B0600000101010101" charset="-34"/>
                </a:endParaRPr>
              </a:p>
              <a:p>
                <a:pPr marL="514350" indent="-514350">
                  <a:buFontTx/>
                  <a:buAutoNum type="arabicPeriod"/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Find the nearest F and B from the unknown pixel and </a:t>
                </a:r>
                <a:r>
                  <a:rPr lang="en-US" altLang="ko-KR" sz="2800" dirty="0" err="1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initialise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 (F-B) value </a:t>
                </a:r>
                <a:endParaRPr lang="ko-KR" altLang="en-US" sz="2800" dirty="0">
                  <a:solidFill>
                    <a:schemeClr val="tx1"/>
                  </a:solidFill>
                  <a:latin typeface="Angsana New" panose="020B0600000101010101" charset="-34"/>
                  <a:cs typeface="Angsana New" panose="020B0600000101010101" charset="-34"/>
                </a:endParaRPr>
              </a:p>
              <a:p>
                <a:pPr marL="514350" indent="-514350">
                  <a:buFontTx/>
                  <a:buAutoNum type="arabicPeriod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𝛼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reconstruction</a:t>
                </a:r>
              </a:p>
              <a:p>
                <a:pPr marL="514350" indent="-514350">
                  <a:buAutoNum type="arabicPeriod"/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F and B 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refinement</a:t>
                </a:r>
              </a:p>
              <a:p>
                <a:pPr marL="514350" indent="-514350">
                  <a:buFontTx/>
                  <a:buAutoNum type="arabicPeriod"/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Iterative optimization</a:t>
                </a:r>
              </a:p>
              <a:p>
                <a:pPr marL="514350" indent="-514350">
                  <a:buAutoNum type="arabicPeriod"/>
                </a:pPr>
                <a:endParaRPr lang="ko-KR" altLang="en-US" sz="2800" dirty="0">
                  <a:solidFill>
                    <a:schemeClr val="tx1"/>
                  </a:solidFill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67" y="2312756"/>
                <a:ext cx="5166948" cy="3108543"/>
              </a:xfrm>
              <a:prstGeom prst="rect">
                <a:avLst/>
              </a:prstGeom>
              <a:blipFill>
                <a:blip r:embed="rId3"/>
                <a:stretch>
                  <a:fillRect l="-2948" t="-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2" y="1101920"/>
            <a:ext cx="2743200" cy="19257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2" y="3332286"/>
            <a:ext cx="2743651" cy="1916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42193"/>
            <a:ext cx="7603847" cy="53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84" y="1536928"/>
            <a:ext cx="5348654" cy="37723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0" y="1536928"/>
            <a:ext cx="5369208" cy="377237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9114693" cy="77121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Alpha mattes based on the greyscale and the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colourscale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A4BC8A6-4E4F-4DC2-AA06-F5B078F6016D}"/>
              </a:ext>
            </a:extLst>
          </p:cNvPr>
          <p:cNvSpPr txBox="1">
            <a:spLocks/>
          </p:cNvSpPr>
          <p:nvPr/>
        </p:nvSpPr>
        <p:spPr>
          <a:xfrm>
            <a:off x="3020157" y="5434415"/>
            <a:ext cx="1122485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Grey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4BC8A6-4E4F-4DC2-AA06-F5B078F6016D}"/>
              </a:ext>
            </a:extLst>
          </p:cNvPr>
          <p:cNvSpPr txBox="1">
            <a:spLocks/>
          </p:cNvSpPr>
          <p:nvPr/>
        </p:nvSpPr>
        <p:spPr>
          <a:xfrm>
            <a:off x="8549053" y="5434415"/>
            <a:ext cx="1122485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Colour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745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/>
          <a:stretch/>
        </p:blipFill>
        <p:spPr>
          <a:xfrm>
            <a:off x="438062" y="3283840"/>
            <a:ext cx="3637359" cy="2709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" y="504071"/>
            <a:ext cx="3639156" cy="27066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03" y="504071"/>
            <a:ext cx="3503716" cy="27066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03" y="3283840"/>
            <a:ext cx="3501921" cy="27155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05" y="504072"/>
            <a:ext cx="3832384" cy="27066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06" y="3283840"/>
            <a:ext cx="3832384" cy="27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3" y="1699395"/>
            <a:ext cx="3067787" cy="3768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7" y="3431482"/>
            <a:ext cx="3820587" cy="26782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7" y="465995"/>
            <a:ext cx="3820587" cy="26887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99" y="1699395"/>
            <a:ext cx="3047739" cy="37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47" y="689363"/>
            <a:ext cx="4138246" cy="51289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81" y="689363"/>
            <a:ext cx="4103156" cy="51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734"/>
            <a:ext cx="5257800" cy="77121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Local Poisson 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5ADA356-1582-4484-9C3B-AB6D9E1A0FF3}"/>
              </a:ext>
            </a:extLst>
          </p:cNvPr>
          <p:cNvSpPr/>
          <p:nvPr/>
        </p:nvSpPr>
        <p:spPr>
          <a:xfrm>
            <a:off x="1861029" y="1817664"/>
            <a:ext cx="1912397" cy="1034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Channel selection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A18F14-53E6-4DDA-B20F-5DAEE82EB034}"/>
              </a:ext>
            </a:extLst>
          </p:cNvPr>
          <p:cNvSpPr/>
          <p:nvPr/>
        </p:nvSpPr>
        <p:spPr>
          <a:xfrm>
            <a:off x="1897741" y="3886619"/>
            <a:ext cx="1912397" cy="1034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Local filtering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DFBC-38C4-45D2-BEA7-30F22210B449}"/>
              </a:ext>
            </a:extLst>
          </p:cNvPr>
          <p:cNvSpPr txBox="1"/>
          <p:nvPr/>
        </p:nvSpPr>
        <p:spPr>
          <a:xfrm>
            <a:off x="1715193" y="2895504"/>
            <a:ext cx="22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To reduce the error of D</a:t>
            </a:r>
            <a:endParaRPr lang="ko-KR" alt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26E271-EC91-47ED-9354-4C765D9B0337}"/>
              </a:ext>
            </a:extLst>
          </p:cNvPr>
          <p:cNvSpPr txBox="1"/>
          <p:nvPr/>
        </p:nvSpPr>
        <p:spPr>
          <a:xfrm>
            <a:off x="1785474" y="4964459"/>
            <a:ext cx="213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To manipulate A and D</a:t>
            </a:r>
            <a:endParaRPr lang="ko-KR" alt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F771C-1758-47C7-A352-EF1EC23CE349}"/>
              </a:ext>
            </a:extLst>
          </p:cNvPr>
          <p:cNvSpPr txBox="1"/>
          <p:nvPr/>
        </p:nvSpPr>
        <p:spPr>
          <a:xfrm>
            <a:off x="4753770" y="3372925"/>
            <a:ext cx="2080783" cy="206210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Boosting brush</a:t>
            </a:r>
          </a:p>
          <a:p>
            <a:pPr marL="342900" indent="-342900">
              <a:buAutoNum type="arabicPeriod"/>
            </a:pPr>
            <a:r>
              <a:rPr lang="en-US" altLang="ko-KR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Highpass</a:t>
            </a:r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filtering 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Diffusion filtering 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Clone brush </a:t>
            </a:r>
          </a:p>
          <a:p>
            <a:pPr marL="342900" indent="-342900">
              <a:buAutoNum type="arabicPeriod"/>
            </a:pPr>
            <a:endParaRPr lang="en-US" altLang="ko-KR" sz="7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altLang="ko-KR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Erase brush / Inverse Brush </a:t>
            </a: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:a16="http://schemas.microsoft.com/office/drawing/2014/main" id="{4F620B8E-F278-460D-B79D-C2B0DFF0D109}"/>
              </a:ext>
            </a:extLst>
          </p:cNvPr>
          <p:cNvSpPr/>
          <p:nvPr/>
        </p:nvSpPr>
        <p:spPr>
          <a:xfrm>
            <a:off x="4215874" y="3059994"/>
            <a:ext cx="2325208" cy="1801103"/>
          </a:xfrm>
          <a:prstGeom prst="callout2">
            <a:avLst>
              <a:gd name="adj1" fmla="val 75832"/>
              <a:gd name="adj2" fmla="val -17423"/>
              <a:gd name="adj3" fmla="val 87845"/>
              <a:gd name="adj4" fmla="val -2493"/>
              <a:gd name="adj5" fmla="val 87803"/>
              <a:gd name="adj6" fmla="val 230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9" idx="1"/>
          </p:cNvCxnSpPr>
          <p:nvPr/>
        </p:nvCxnSpPr>
        <p:spPr>
          <a:xfrm flipH="1">
            <a:off x="1107830" y="2335022"/>
            <a:ext cx="753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10" idx="1"/>
          </p:cNvCxnSpPr>
          <p:nvPr/>
        </p:nvCxnSpPr>
        <p:spPr>
          <a:xfrm>
            <a:off x="1107830" y="4403976"/>
            <a:ext cx="78991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7830" y="2335022"/>
            <a:ext cx="0" cy="2068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71" y="1201217"/>
            <a:ext cx="3648944" cy="49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734"/>
            <a:ext cx="5257800" cy="77121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Local Poisson 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A4BC8A6-4E4F-4DC2-AA06-F5B078F6016D}"/>
              </a:ext>
            </a:extLst>
          </p:cNvPr>
          <p:cNvSpPr txBox="1">
            <a:spLocks/>
          </p:cNvSpPr>
          <p:nvPr/>
        </p:nvSpPr>
        <p:spPr>
          <a:xfrm>
            <a:off x="838200" y="1188736"/>
            <a:ext cx="2743200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Channel Selection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55A85-8158-4376-B90F-AFD2058BA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5" t="11686" r="6695"/>
          <a:stretch/>
        </p:blipFill>
        <p:spPr>
          <a:xfrm>
            <a:off x="805039" y="2972217"/>
            <a:ext cx="5420078" cy="3026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7002B-D7D0-4810-8176-51D1FE3E1698}"/>
                  </a:ext>
                </a:extLst>
              </p:cNvPr>
              <p:cNvSpPr txBox="1"/>
              <p:nvPr/>
            </p:nvSpPr>
            <p:spPr>
              <a:xfrm>
                <a:off x="1862091" y="2056887"/>
                <a:ext cx="8467818" cy="76456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∙(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7002B-D7D0-4810-8176-51D1FE3E1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91" y="2056887"/>
                <a:ext cx="8467818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70A03F-8B8C-42BF-B55D-0EF711ADB2C7}"/>
                  </a:ext>
                </a:extLst>
              </p:cNvPr>
              <p:cNvSpPr txBox="1"/>
              <p:nvPr/>
            </p:nvSpPr>
            <p:spPr>
              <a:xfrm>
                <a:off x="6867812" y="3655840"/>
                <a:ext cx="4216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 new channel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𝑐𝐵</m:t>
                    </m:r>
                  </m:oMath>
                </a14:m>
                <a:endParaRPr lang="ko-KR" altLang="en-US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70A03F-8B8C-42BF-B55D-0EF711AD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12" y="3655840"/>
                <a:ext cx="4216894" cy="523220"/>
              </a:xfrm>
              <a:prstGeom prst="rect">
                <a:avLst/>
              </a:prstGeom>
              <a:blipFill>
                <a:blip r:embed="rId4"/>
                <a:stretch>
                  <a:fillRect l="-3039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292FB7-866C-4834-9759-25829DD9C016}"/>
              </a:ext>
            </a:extLst>
          </p:cNvPr>
          <p:cNvSpPr txBox="1"/>
          <p:nvPr/>
        </p:nvSpPr>
        <p:spPr>
          <a:xfrm>
            <a:off x="6225117" y="4309847"/>
            <a:ext cx="550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error of D is reduced and the hair shape is better recovered.</a:t>
            </a:r>
            <a:endParaRPr lang="ko-KR" alt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83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734"/>
            <a:ext cx="5257800" cy="77121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What is Poisson matting?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2CBD19-2CE3-4CAE-82BB-440C685F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91" y="2143287"/>
            <a:ext cx="9713018" cy="30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734"/>
            <a:ext cx="5257800" cy="77121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Poisson 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FBD2E2-9A55-4661-BDD6-10A37AFC80FD}"/>
              </a:ext>
            </a:extLst>
          </p:cNvPr>
          <p:cNvSpPr/>
          <p:nvPr/>
        </p:nvSpPr>
        <p:spPr>
          <a:xfrm>
            <a:off x="1097133" y="1566441"/>
            <a:ext cx="3320248" cy="18625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Poisson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8939FC-D369-4F30-9898-5F6F4A09E9F4}"/>
              </a:ext>
            </a:extLst>
          </p:cNvPr>
          <p:cNvSpPr/>
          <p:nvPr/>
        </p:nvSpPr>
        <p:spPr>
          <a:xfrm>
            <a:off x="8032071" y="1566441"/>
            <a:ext cx="3210017" cy="18625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Local 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Poisson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5A9A46-064F-4B15-A906-F09E5AE61895}"/>
              </a:ext>
            </a:extLst>
          </p:cNvPr>
          <p:cNvSpPr/>
          <p:nvPr/>
        </p:nvSpPr>
        <p:spPr>
          <a:xfrm>
            <a:off x="5440717" y="2112111"/>
            <a:ext cx="1568018" cy="771217"/>
          </a:xfrm>
          <a:prstGeom prst="rightArrow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C1290-55B5-4AC8-B9D9-D09BABC27EE2}"/>
              </a:ext>
            </a:extLst>
          </p:cNvPr>
          <p:cNvSpPr txBox="1"/>
          <p:nvPr/>
        </p:nvSpPr>
        <p:spPr>
          <a:xfrm>
            <a:off x="4770637" y="1404225"/>
            <a:ext cx="2908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If it fails to produce high quality mattes due to a complex background</a:t>
            </a:r>
            <a:endParaRPr lang="ko-KR" alt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85316E-F7A9-43FD-B582-15E15D8B0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2928" r="49361" b="27315"/>
          <a:stretch/>
        </p:blipFill>
        <p:spPr>
          <a:xfrm>
            <a:off x="1624614" y="3498454"/>
            <a:ext cx="2202773" cy="24843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21080B-0F59-4469-AB39-CB807D032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0" t="5757" r="4912" b="28674"/>
          <a:stretch/>
        </p:blipFill>
        <p:spPr>
          <a:xfrm>
            <a:off x="8764659" y="3546572"/>
            <a:ext cx="2060176" cy="24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734"/>
            <a:ext cx="5257800" cy="771217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0984B-F2A6-4277-9F35-8D6B8399131D}"/>
                  </a:ext>
                </a:extLst>
              </p:cNvPr>
              <p:cNvSpPr txBox="1"/>
              <p:nvPr/>
            </p:nvSpPr>
            <p:spPr>
              <a:xfrm>
                <a:off x="838199" y="1542600"/>
                <a:ext cx="5491580" cy="6109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≈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0984B-F2A6-4277-9F35-8D6B8399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42600"/>
                <a:ext cx="5491580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510F9-5B33-4767-BBEB-F4FE327A0118}"/>
                  </a:ext>
                </a:extLst>
              </p:cNvPr>
              <p:cNvSpPr txBox="1"/>
              <p:nvPr/>
            </p:nvSpPr>
            <p:spPr>
              <a:xfrm>
                <a:off x="838198" y="2703439"/>
                <a:ext cx="5491580" cy="238405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For each pixel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,</a:t>
                </a:r>
                <a:endParaRPr lang="en-US" altLang="ko-KR" b="0" i="1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nary>
                                <m:naryPr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  </a:t>
                </a:r>
              </a:p>
              <a:p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 </a:t>
                </a: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with</a:t>
                </a:r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</a:t>
                </a:r>
              </a:p>
              <a:p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which is defined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ko-KR" altLang="en-US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510F9-5B33-4767-BBEB-F4FE327A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03439"/>
                <a:ext cx="5491580" cy="2384051"/>
              </a:xfrm>
              <a:prstGeom prst="rect">
                <a:avLst/>
              </a:prstGeom>
              <a:blipFill>
                <a:blip r:embed="rId3"/>
                <a:stretch>
                  <a:fillRect l="-1550" t="-1777" b="-253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20979C8-42BC-40FD-B205-E649F181A419}"/>
                  </a:ext>
                </a:extLst>
              </p:cNvPr>
              <p:cNvSpPr/>
              <p:nvPr/>
            </p:nvSpPr>
            <p:spPr>
              <a:xfrm>
                <a:off x="6792099" y="1425642"/>
                <a:ext cx="503295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3200" dirty="0">
                    <a:solidFill>
                      <a:schemeClr val="bg1">
                        <a:lumMod val="50000"/>
                      </a:schemeClr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Iterative optimization</a:t>
                </a:r>
              </a:p>
              <a:p>
                <a:pPr algn="just"/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Global Poisson matting is an iterative optimization process: </a:t>
                </a:r>
              </a:p>
              <a:p>
                <a:pPr marL="457200" indent="-457200" algn="just">
                  <a:buAutoNum type="arabicPeriod"/>
                </a:pP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(F - B) initialization : For each pixel p in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are approximated by corresponding </a:t>
                </a:r>
                <a:r>
                  <a:rPr lang="en-US" altLang="ko-KR" sz="2400" u="sng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the nearest foreground 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ko-KR" u="sng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:r>
                  <a:rPr lang="en-US" altLang="ko-KR" sz="2400" u="sng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and background 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. </a:t>
                </a:r>
                <a:endParaRPr lang="en-US" altLang="ko-KR" sz="2400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457200" indent="-457200" algn="just">
                  <a:buAutoNum type="arabicPeriod"/>
                </a:pPr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α</a:t>
                </a: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reconstruction</a:t>
                </a:r>
              </a:p>
              <a:p>
                <a:pPr marL="457200" indent="-457200" algn="just">
                  <a:buAutoNum type="arabicPeriod"/>
                </a:pP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F, B refinement </a:t>
                </a:r>
                <a:endParaRPr lang="ko-KR" altLang="en-US" sz="2400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20979C8-42BC-40FD-B205-E649F181A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099" y="1425642"/>
                <a:ext cx="5032958" cy="2800767"/>
              </a:xfrm>
              <a:prstGeom prst="rect">
                <a:avLst/>
              </a:prstGeom>
              <a:blipFill>
                <a:blip r:embed="rId4"/>
                <a:stretch>
                  <a:fillRect l="-3027" t="-2832" r="-1937" b="-5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8C4646-55F2-405F-BD2F-802E86ECB034}"/>
                  </a:ext>
                </a:extLst>
              </p:cNvPr>
              <p:cNvSpPr txBox="1"/>
              <p:nvPr/>
            </p:nvSpPr>
            <p:spPr>
              <a:xfrm>
                <a:off x="838199" y="5336669"/>
                <a:ext cx="5491580" cy="6109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8C4646-55F2-405F-BD2F-802E86EC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36669"/>
                <a:ext cx="549158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9BE8E-A843-4EFA-B581-06D236344243}"/>
                  </a:ext>
                </a:extLst>
              </p:cNvPr>
              <p:cNvSpPr txBox="1"/>
              <p:nvPr/>
            </p:nvSpPr>
            <p:spPr>
              <a:xfrm>
                <a:off x="7625179" y="4254943"/>
                <a:ext cx="3577701" cy="39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&gt;0.95,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9BE8E-A843-4EFA-B581-06D236344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179" y="4254943"/>
                <a:ext cx="3577701" cy="392543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6A2C62-1C98-42E2-93A5-8223C1A88B2F}"/>
                  </a:ext>
                </a:extLst>
              </p:cNvPr>
              <p:cNvSpPr txBox="1"/>
              <p:nvPr/>
            </p:nvSpPr>
            <p:spPr>
              <a:xfrm>
                <a:off x="7625178" y="4680667"/>
                <a:ext cx="3577701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&lt;0.05,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6A2C62-1C98-42E2-93A5-8223C1A8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178" y="4680667"/>
                <a:ext cx="3577701" cy="404726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E0819F-BD82-4ECC-941F-DD08F9625A67}"/>
              </a:ext>
            </a:extLst>
          </p:cNvPr>
          <p:cNvCxnSpPr>
            <a:cxnSpLocks/>
          </p:cNvCxnSpPr>
          <p:nvPr/>
        </p:nvCxnSpPr>
        <p:spPr>
          <a:xfrm>
            <a:off x="6566517" y="1281951"/>
            <a:ext cx="0" cy="482945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64" y="475719"/>
            <a:ext cx="2554868" cy="1793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89" y="864527"/>
            <a:ext cx="6999670" cy="49179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64" y="2431074"/>
            <a:ext cx="2554868" cy="17848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64" y="4377750"/>
            <a:ext cx="2554868" cy="17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8578363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 in the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colourscale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channel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8C4646-55F2-405F-BD2F-802E86ECB034}"/>
                  </a:ext>
                </a:extLst>
              </p:cNvPr>
              <p:cNvSpPr txBox="1"/>
              <p:nvPr/>
            </p:nvSpPr>
            <p:spPr>
              <a:xfrm>
                <a:off x="838199" y="2816471"/>
                <a:ext cx="4824046" cy="6109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8C4646-55F2-405F-BD2F-802E86EC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16471"/>
                <a:ext cx="4824046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/>
          <p:cNvSpPr/>
          <p:nvPr/>
        </p:nvSpPr>
        <p:spPr>
          <a:xfrm>
            <a:off x="2338752" y="2952334"/>
            <a:ext cx="465993" cy="4926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96000" y="2375226"/>
                <a:ext cx="5491580" cy="40011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75226"/>
                <a:ext cx="54915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3311035" y="2792069"/>
            <a:ext cx="857250" cy="69485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31374" y="3807097"/>
            <a:ext cx="10807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ngsana New" panose="020B0600000101010101" charset="-34"/>
                <a:cs typeface="Angsana New" panose="020B0600000101010101" charset="-34"/>
              </a:rPr>
              <a:t>Grey Scale</a:t>
            </a:r>
            <a:endParaRPr lang="ko-KR" altLang="en-US" sz="24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11035" y="3781069"/>
            <a:ext cx="12378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Angsana New" panose="020B0600000101010101" charset="-34"/>
                <a:cs typeface="Angsana New" panose="020B0600000101010101" charset="-34"/>
              </a:rPr>
              <a:t>Colour</a:t>
            </a:r>
            <a:r>
              <a:rPr lang="en-US" altLang="ko-KR" sz="2400" dirty="0" smtClean="0">
                <a:latin typeface="Angsana New" panose="020B0600000101010101" charset="-34"/>
                <a:cs typeface="Angsana New" panose="020B0600000101010101" charset="-34"/>
              </a:rPr>
              <a:t> Scale</a:t>
            </a:r>
            <a:endParaRPr lang="ko-KR" altLang="en-US" sz="24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p:cxnSp>
        <p:nvCxnSpPr>
          <p:cNvPr id="13" name="직선 화살표 연결선 12"/>
          <p:cNvCxnSpPr>
            <a:stCxn id="7" idx="4"/>
          </p:cNvCxnSpPr>
          <p:nvPr/>
        </p:nvCxnSpPr>
        <p:spPr>
          <a:xfrm flipH="1">
            <a:off x="2571747" y="3444965"/>
            <a:ext cx="2" cy="40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4"/>
          </p:cNvCxnSpPr>
          <p:nvPr/>
        </p:nvCxnSpPr>
        <p:spPr>
          <a:xfrm>
            <a:off x="3739660" y="3486924"/>
            <a:ext cx="0" cy="35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3427407"/>
                <a:ext cx="5491580" cy="40011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lit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sz="2000" b="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7407"/>
                <a:ext cx="5491580" cy="400110"/>
              </a:xfrm>
              <a:prstGeom prst="rect">
                <a:avLst/>
              </a:prstGeom>
              <a:blipFill>
                <a:blip r:embed="rId4"/>
                <a:stretch>
                  <a:fillRect b="-16176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513338-6873-4077-94DE-8DE2761AE9DA}"/>
              </a:ext>
            </a:extLst>
          </p:cNvPr>
          <p:cNvCxnSpPr>
            <a:cxnSpLocks/>
          </p:cNvCxnSpPr>
          <p:nvPr/>
        </p:nvCxnSpPr>
        <p:spPr>
          <a:xfrm>
            <a:off x="8841790" y="2951356"/>
            <a:ext cx="0" cy="28477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D513338-6873-4077-94DE-8DE2761AE9DA}"/>
              </a:ext>
            </a:extLst>
          </p:cNvPr>
          <p:cNvCxnSpPr>
            <a:cxnSpLocks/>
          </p:cNvCxnSpPr>
          <p:nvPr/>
        </p:nvCxnSpPr>
        <p:spPr>
          <a:xfrm>
            <a:off x="8841790" y="4167625"/>
            <a:ext cx="0" cy="28477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096000" y="4633146"/>
                <a:ext cx="5491580" cy="77809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3146"/>
                <a:ext cx="5491580" cy="778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제목 1">
            <a:extLst>
              <a:ext uri="{FF2B5EF4-FFF2-40B4-BE49-F238E27FC236}">
                <a16:creationId xmlns:a16="http://schemas.microsoft.com/office/drawing/2014/main" id="{BA4BC8A6-4E4F-4DC2-AA06-F5B078F6016D}"/>
              </a:ext>
            </a:extLst>
          </p:cNvPr>
          <p:cNvSpPr txBox="1">
            <a:spLocks/>
          </p:cNvSpPr>
          <p:nvPr/>
        </p:nvSpPr>
        <p:spPr>
          <a:xfrm>
            <a:off x="838199" y="1188736"/>
            <a:ext cx="4569070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Problem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A4BC8A6-4E4F-4DC2-AA06-F5B078F6016D}"/>
              </a:ext>
            </a:extLst>
          </p:cNvPr>
          <p:cNvSpPr txBox="1">
            <a:spLocks/>
          </p:cNvSpPr>
          <p:nvPr/>
        </p:nvSpPr>
        <p:spPr>
          <a:xfrm>
            <a:off x="6096000" y="1188736"/>
            <a:ext cx="4569070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Solution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64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38199" y="1150135"/>
                <a:ext cx="27783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bg1">
                        <a:lumMod val="50000"/>
                      </a:schemeClr>
                    </a:solidFill>
                    <a:latin typeface="Angsana New" panose="020B0600000101010101" charset="-34"/>
                    <a:cs typeface="Angsana New" panose="020B0600000101010101" charset="-34"/>
                  </a:rPr>
                  <a:t>1. Set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50135"/>
                <a:ext cx="2778370" cy="523220"/>
              </a:xfrm>
              <a:prstGeom prst="rect">
                <a:avLst/>
              </a:prstGeom>
              <a:blipFill>
                <a:blip r:embed="rId3"/>
                <a:stretch>
                  <a:fillRect l="-4386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8" y="668235"/>
            <a:ext cx="4238625" cy="885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199" y="1781808"/>
            <a:ext cx="10826994" cy="440120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void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gradient(cv::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Mat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src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cv::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Mat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&amp; x, cv::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Mat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&amp; y) {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x.create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src.size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(), CV_32FC3);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y.create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src.size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(), CV_32FC3);</a:t>
            </a:r>
          </a:p>
          <a:p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nn-NO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</a:t>
            </a:r>
            <a:r>
              <a:rPr lang="nn-NO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for </a:t>
            </a:r>
            <a:r>
              <a:rPr lang="nn-NO" altLang="ko-KR" sz="2000" dirty="0">
                <a:latin typeface="Angsana New" panose="020B0600000101010101" charset="-34"/>
                <a:cs typeface="Angsana New" panose="020B0600000101010101" charset="-34"/>
              </a:rPr>
              <a:t>(int i = 0; i &lt; src.rows; i</a:t>
            </a:r>
            <a:r>
              <a:rPr lang="nn-NO" altLang="ko-KR" sz="2000" dirty="0" smtClean="0">
                <a:latin typeface="Angsana New" panose="020B0600000101010101" charset="-34"/>
                <a:cs typeface="Angsana New" panose="020B0600000101010101" charset="-34"/>
              </a:rPr>
              <a:t>++)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{</a:t>
            </a:r>
            <a:endParaRPr lang="en-US" altLang="ko-KR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for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int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j = 0; j &lt;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src.cols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;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j</a:t>
            </a:r>
            <a:r>
              <a:rPr lang="en-US" altLang="ko-KR" sz="2000" dirty="0" err="1" smtClean="0">
                <a:latin typeface="Angsana New" panose="020B0600000101010101" charset="-34"/>
                <a:cs typeface="Angsana New" panose="020B0600000101010101" charset="-34"/>
              </a:rPr>
              <a:t>++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){</a:t>
            </a:r>
            <a:endParaRPr lang="en-US" altLang="ko-KR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== 0) y.at &lt; 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+ 1, j) -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else 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==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src.rows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- 1) y.at&lt;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- src.at&lt;</a:t>
            </a:r>
            <a:r>
              <a:rPr lang="en-US" altLang="ko-KR" sz="2000" dirty="0" smtClean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- 1, j);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else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y.at&lt;Vec3f&gt;(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(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)(src.at&lt;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+ 1, j) -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- 1, j)) / 2;</a:t>
            </a:r>
          </a:p>
          <a:p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(j == 0) x.at&lt;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 + 1) -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else </a:t>
            </a:r>
            <a:r>
              <a:rPr lang="en-US" altLang="ko-KR" sz="2000" dirty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if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(j == 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src.cols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 - 1) x.at&lt;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-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 - 1);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	</a:t>
            </a:r>
            <a:r>
              <a:rPr lang="en-US" altLang="ko-KR" sz="2000" dirty="0" smtClean="0">
                <a:solidFill>
                  <a:schemeClr val="accent1"/>
                </a:solidFill>
                <a:latin typeface="Angsana New" panose="020B0600000101010101" charset="-34"/>
                <a:cs typeface="Angsana New" panose="020B0600000101010101" charset="-34"/>
              </a:rPr>
              <a:t>else 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x.at&lt;Vec3f&gt;(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j) = (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)(src.at&lt;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 + 1) - src.at&lt;</a:t>
            </a:r>
            <a:r>
              <a:rPr lang="en-US" altLang="ko-KR" sz="2000" dirty="0">
                <a:solidFill>
                  <a:schemeClr val="accent6"/>
                </a:solidFill>
                <a:latin typeface="Angsana New" panose="020B0600000101010101" charset="-34"/>
                <a:cs typeface="Angsana New" panose="020B0600000101010101" charset="-34"/>
              </a:rPr>
              <a:t>Vec3f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&gt;(</a:t>
            </a:r>
            <a:r>
              <a:rPr lang="en-US" altLang="ko-KR" sz="2000" dirty="0" err="1">
                <a:latin typeface="Angsana New" panose="020B0600000101010101" charset="-34"/>
                <a:cs typeface="Angsana New" panose="020B0600000101010101" charset="-34"/>
              </a:rPr>
              <a:t>i</a:t>
            </a:r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, j - 1)) / 2;</a:t>
            </a:r>
          </a:p>
          <a:p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		}}}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33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216395"/>
                  </p:ext>
                </p:extLst>
              </p:nvPr>
            </p:nvGraphicFramePr>
            <p:xfrm>
              <a:off x="2450122" y="2256001"/>
              <a:ext cx="2970821" cy="28328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403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ko-KR" sz="1800" dirty="0" smtClean="0">
                                  <a:solidFill>
                                    <a:srgbClr val="FF0000"/>
                                  </a:solidFill>
                                </a:rPr>
                                <m:t>∗</m:t>
                              </m:r>
                            </m:oMath>
                          </a14:m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216395"/>
                  </p:ext>
                </p:extLst>
              </p:nvPr>
            </p:nvGraphicFramePr>
            <p:xfrm>
              <a:off x="2450122" y="2256001"/>
              <a:ext cx="2970821" cy="28328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403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5797" t="-304478" r="-307246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143899"/>
                  </p:ext>
                </p:extLst>
              </p:nvPr>
            </p:nvGraphicFramePr>
            <p:xfrm>
              <a:off x="5917222" y="2256001"/>
              <a:ext cx="2970821" cy="28328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403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dirty="0" smtClean="0">
                                    <a:solidFill>
                                      <a:srgbClr val="FF0000"/>
                                    </a:solidFill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o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143899"/>
                  </p:ext>
                </p:extLst>
              </p:nvPr>
            </p:nvGraphicFramePr>
            <p:xfrm>
              <a:off x="5917222" y="2256001"/>
              <a:ext cx="2970821" cy="28328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403">
                      <a:extLst>
                        <a:ext uri="{9D8B030D-6E8A-4147-A177-3AD203B41FA5}">
                          <a16:colId xmlns:a16="http://schemas.microsoft.com/office/drawing/2014/main" val="4285553604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663964353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415140159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49046258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1582132511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3002016465"/>
                        </a:ext>
                      </a:extLst>
                    </a:gridCol>
                    <a:gridCol w="424403">
                      <a:extLst>
                        <a:ext uri="{9D8B030D-6E8A-4147-A177-3AD203B41FA5}">
                          <a16:colId xmlns:a16="http://schemas.microsoft.com/office/drawing/2014/main" val="2841296265"/>
                        </a:ext>
                      </a:extLst>
                    </a:gridCol>
                  </a:tblGrid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12590600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9828598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4983441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5797" t="-304478" r="-307246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chemeClr val="accent1"/>
                              </a:solidFill>
                            </a:rPr>
                            <a:t>o</a:t>
                          </a:r>
                          <a:endParaRPr lang="ko-KR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6224089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x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94867774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4657536"/>
                      </a:ext>
                    </a:extLst>
                  </a:tr>
                  <a:tr h="40469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o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96533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4063507" y="5503281"/>
            <a:ext cx="393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&lt;How to find the nearest F and B&gt;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198" y="1150135"/>
            <a:ext cx="1089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2. Find the nearest F and B from the unknown pixel and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initialise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 (F-B) value 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ngsana New" panose="020B0600000101010101" charset="-34"/>
              <a:cs typeface="Angsana New" panose="020B0600000101010101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69263" y="4380994"/>
            <a:ext cx="2143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x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: Definitely background</a:t>
            </a:r>
          </a:p>
          <a:p>
            <a:r>
              <a:rPr lang="en-US" altLang="ko-KR" sz="2000" dirty="0">
                <a:latin typeface="Angsana New" panose="020B0600000101010101" charset="-34"/>
                <a:cs typeface="Angsana New" panose="020B0600000101010101" charset="-34"/>
              </a:rPr>
              <a:t>o</a:t>
            </a:r>
            <a:r>
              <a:rPr lang="en-US" altLang="ko-KR" sz="2000" dirty="0" smtClean="0">
                <a:latin typeface="Angsana New" panose="020B0600000101010101" charset="-34"/>
                <a:cs typeface="Angsana New" panose="020B0600000101010101" charset="-34"/>
              </a:rPr>
              <a:t> : Definitely foreground</a:t>
            </a:r>
            <a:endParaRPr lang="ko-KR" altLang="en-US" sz="2000" dirty="0">
              <a:latin typeface="Angsana New" panose="020B0600000101010101" charset="-34"/>
              <a:cs typeface="Angsana New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072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1B180-3B8C-488C-8261-36C9B7F6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2018-08-24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32D0-8414-4495-ADCC-C28823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2018 summer VCL 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02159-D642-40BC-BF65-86A774D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D3B759-C35B-4EAB-87FA-5CF74C52422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3E896B-D093-4F2D-A9D0-0C1FAB2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734"/>
            <a:ext cx="6283569" cy="77121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Global Poisson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Matting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198" y="1150135"/>
            <a:ext cx="1089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3.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𝛼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reconstruction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Angsana New" panose="020B0600000101010101" charset="-34"/>
              <a:cs typeface="Angsana New" panose="020B0600000101010101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510F9-5B33-4767-BBEB-F4FE327A0118}"/>
                  </a:ext>
                </a:extLst>
              </p:cNvPr>
              <p:cNvSpPr txBox="1"/>
              <p:nvPr/>
            </p:nvSpPr>
            <p:spPr>
              <a:xfrm>
                <a:off x="838198" y="2375048"/>
                <a:ext cx="5491580" cy="248914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For each pixel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,</a:t>
                </a:r>
                <a:endParaRPr lang="en-US" altLang="ko-KR" b="0" i="1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nary>
                                <m:naryPr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d>
                                                        <m:dPr>
                                                          <m:begChr m:val="|"/>
                                                          <m:endChr m:val="|"/>
                                                          <m:ctrlPr>
                                                            <a:rPr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altLang="ko-KR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F</m:t>
                                                          </m:r>
                                                          <m:r>
                                                            <a:rPr lang="en-US" altLang="ko-KR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altLang="ko-KR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B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ko-KR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  </a:t>
                </a:r>
              </a:p>
              <a:p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 </a:t>
                </a:r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with</a:t>
                </a:r>
                <a:r>
                  <a:rPr lang="en-US" altLang="ko-KR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</a:t>
                </a:r>
              </a:p>
              <a:p>
                <a:r>
                  <a:rPr lang="en-US" altLang="ko-KR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   which is defined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ko-KR" altLang="en-US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510F9-5B33-4767-BBEB-F4FE327A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375048"/>
                <a:ext cx="5491580" cy="2489143"/>
              </a:xfrm>
              <a:prstGeom prst="rect">
                <a:avLst/>
              </a:prstGeom>
              <a:blipFill>
                <a:blip r:embed="rId3"/>
                <a:stretch>
                  <a:fillRect l="-1550" t="-1707" b="-2683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D513338-6873-4077-94DE-8DE2761AE9DA}"/>
              </a:ext>
            </a:extLst>
          </p:cNvPr>
          <p:cNvCxnSpPr>
            <a:cxnSpLocks/>
          </p:cNvCxnSpPr>
          <p:nvPr/>
        </p:nvCxnSpPr>
        <p:spPr>
          <a:xfrm flipV="1">
            <a:off x="6461323" y="3706613"/>
            <a:ext cx="430822" cy="1290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5102" y="1466796"/>
            <a:ext cx="220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ngsana New" panose="020B0600000101010101" charset="-34"/>
                <a:cs typeface="Angsana New" panose="020B0600000101010101" charset="-34"/>
              </a:rPr>
              <a:t>Discrete Poisson solver</a:t>
            </a:r>
            <a:endParaRPr lang="ko-KR" altLang="en-US" sz="2400" dirty="0">
              <a:latin typeface="Angsana New" panose="020B0600000101010101" charset="-34"/>
              <a:cs typeface="Angsana New" panose="020B0600000101010101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21768" y="3995459"/>
                <a:ext cx="4388042" cy="131850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68" y="3995459"/>
                <a:ext cx="4388042" cy="131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1768" y="2037834"/>
                <a:ext cx="4388042" cy="133716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&gt;∩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𝑝𝑞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b="0" dirty="0" smtClean="0"/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ko-KR" sz="1600" b="0" dirty="0" smtClean="0">
                  <a:latin typeface="Angsana New" panose="020B0600000101010101" charset="-34"/>
                  <a:cs typeface="Angsana New" panose="020B0600000101010101" charset="-3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68" y="2037834"/>
                <a:ext cx="4388042" cy="1337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513338-6873-4077-94DE-8DE2761AE9DA}"/>
              </a:ext>
            </a:extLst>
          </p:cNvPr>
          <p:cNvCxnSpPr>
            <a:cxnSpLocks/>
          </p:cNvCxnSpPr>
          <p:nvPr/>
        </p:nvCxnSpPr>
        <p:spPr>
          <a:xfrm>
            <a:off x="9315789" y="3544611"/>
            <a:ext cx="0" cy="3240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21768" y="5360774"/>
            <a:ext cx="438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Patrick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P´erez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∗, Michel </a:t>
            </a: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Gangnet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†, Andrew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Blake‡, “Poisson Image Editing ”, Microsoft Research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Angsana New" panose="020B0600000101010101" charset="-34"/>
                <a:cs typeface="Angsana New" panose="020B0600000101010101" charset="-34"/>
              </a:rPr>
              <a:t>UK, 2003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Angsana New" panose="020B0600000101010101" charset="-34"/>
              <a:cs typeface="Angsana New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66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657</Words>
  <Application>Microsoft Office PowerPoint</Application>
  <PresentationFormat>와이드스크린</PresentationFormat>
  <Paragraphs>282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Angsana New</vt:lpstr>
      <vt:lpstr>맑은 고딕</vt:lpstr>
      <vt:lpstr>Arial</vt:lpstr>
      <vt:lpstr>Cambria Math</vt:lpstr>
      <vt:lpstr>Office 테마</vt:lpstr>
      <vt:lpstr>Poisson Matting</vt:lpstr>
      <vt:lpstr>What is Poisson matting?</vt:lpstr>
      <vt:lpstr>Poisson Matting</vt:lpstr>
      <vt:lpstr>Global Poisson Matting</vt:lpstr>
      <vt:lpstr>PowerPoint 프레젠테이션</vt:lpstr>
      <vt:lpstr>Global Poisson Matting in the colourscale channel</vt:lpstr>
      <vt:lpstr>Global Poisson Matting</vt:lpstr>
      <vt:lpstr>Global Poisson Matting</vt:lpstr>
      <vt:lpstr>Global Poisson Matting</vt:lpstr>
      <vt:lpstr>Global Poisson Matting</vt:lpstr>
      <vt:lpstr>Global Poisson Matting</vt:lpstr>
      <vt:lpstr>Global Poisson Matting</vt:lpstr>
      <vt:lpstr>PowerPoint 프레젠테이션</vt:lpstr>
      <vt:lpstr>Alpha mattes based on the greyscale and the colourscale</vt:lpstr>
      <vt:lpstr>PowerPoint 프레젠테이션</vt:lpstr>
      <vt:lpstr>PowerPoint 프레젠테이션</vt:lpstr>
      <vt:lpstr>PowerPoint 프레젠테이션</vt:lpstr>
      <vt:lpstr>Local Poisson Matting</vt:lpstr>
      <vt:lpstr>Local Poisson Matting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Matting</dc:title>
  <dc:creator>Cho Kyungsun</dc:creator>
  <cp:lastModifiedBy>Kyungsun Cho</cp:lastModifiedBy>
  <cp:revision>277</cp:revision>
  <dcterms:created xsi:type="dcterms:W3CDTF">2018-07-05T08:49:38Z</dcterms:created>
  <dcterms:modified xsi:type="dcterms:W3CDTF">2018-08-24T05:26:30Z</dcterms:modified>
</cp:coreProperties>
</file>